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80" r:id="rId20"/>
    <p:sldId id="287" r:id="rId21"/>
    <p:sldId id="288" r:id="rId22"/>
    <p:sldId id="289" r:id="rId23"/>
    <p:sldId id="290" r:id="rId24"/>
    <p:sldId id="291" r:id="rId25"/>
    <p:sldId id="273" r:id="rId26"/>
    <p:sldId id="274" r:id="rId27"/>
    <p:sldId id="275" r:id="rId28"/>
    <p:sldId id="276" r:id="rId29"/>
    <p:sldId id="277" r:id="rId30"/>
    <p:sldId id="278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embeddedFontLst>
    <p:embeddedFont>
      <p:font typeface="Amatic SC" panose="020B0604020202020204" charset="-79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Open Sans Light" panose="020B0604020202020204" charset="0"/>
      <p:regular r:id="rId49"/>
      <p:bold r:id="rId50"/>
      <p:italic r:id="rId51"/>
      <p:boldItalic r:id="rId52"/>
    </p:embeddedFont>
    <p:embeddedFont>
      <p:font typeface="Roboto Mono" panose="020B0604020202020204" charset="0"/>
      <p:regular r:id="rId53"/>
      <p:bold r:id="rId54"/>
      <p:italic r:id="rId55"/>
      <p:boldItalic r:id="rId56"/>
    </p:embeddedFont>
    <p:embeddedFont>
      <p:font typeface="Roboto Mono Medium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b6c132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b6c132c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ae7125c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ae7125c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b6c132c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b6c132c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b6c132c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b6c132c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02de344f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02de344f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2de344f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2de344f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2de344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2de344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02de344f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02de344f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02de344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02de344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279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2de344f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2de344f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80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2d43c66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62d43c66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02de344f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02de344f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77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2de344f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2de344f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2de344f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2de344f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991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02de344f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02de344f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38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02de344f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02de344f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05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2de344f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2de344f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2de344f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2de344f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02de344f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02de344f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02de344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02de344f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2de344f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2de344f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ec41e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ec41e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2de344f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02de344f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02de344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02de344f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02de344f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02de344f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2de344f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2de344f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02de344f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02de344f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02de344f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02de344f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2de344f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2de344f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06b2a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06b2a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b6c132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b6c132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b6c132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b6c132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ae7125c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ae7125c0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b6c132c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b6c132c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b6c132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b6c132c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llation.html#CD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llation.html#Direct-lt-script-gt-Inclu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Úvod do Vue.js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dirty="0"/>
              <a:t>Luděk Roleček</a:t>
            </a:r>
            <a:r>
              <a:rPr lang="cs-CZ" dirty="0"/>
              <a:t>, </a:t>
            </a:r>
            <a:r>
              <a:rPr lang="en-US" dirty="0"/>
              <a:t>9. 5. 2020</a:t>
            </a:r>
            <a:endParaRPr lang="cs-CZ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cs-CZ" dirty="0"/>
              <a:t>Petr Sedláček, 27. 5.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Lokální instalace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&lt;script src=</a:t>
            </a:r>
            <a:r>
              <a:rPr lang="en-US" sz="3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"vue.js"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&gt;&lt;/script&gt;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Založení Vue.js instance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Abychom mohli začít Vue.js používat, musíme vytvořit jeho instanci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instance potom kontroluje část HTML, kterou jsme nastavili jako šablonu aplikace (application template)</a:t>
            </a:r>
            <a:endParaRPr sz="2400"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1424350" y="3430825"/>
            <a:ext cx="9739800" cy="29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tady je objekt s vlastnostmi a metodami této Vue instance</a:t>
            </a:r>
            <a:endParaRPr sz="1800" b="1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Do instance musíme předat alespoň jednu vlastnost nazvanou </a:t>
            </a:r>
            <a:r>
              <a:rPr lang="en-US" sz="2400">
                <a:solidFill>
                  <a:schemeClr val="accent1"/>
                </a:solidFill>
              </a:rPr>
              <a:t>el</a:t>
            </a:r>
            <a:r>
              <a:rPr lang="en-US" sz="2400"/>
              <a:t>, která určuje HTML element, který obsahuje šablonu aplikace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Obsah tohoto elementu bude Vue ovládat, tam bude bydlet naše aplikace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Aplikace psané pomocí Vue mají v HTML často jedinou věc - prázdný div, na který se napojí Vue. Další obsah už se pak určuje uvnitř aplikace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aplikace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1225919" y="2699500"/>
            <a:ext cx="3341400" cy="15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"app"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1134050" y="1948125"/>
            <a:ext cx="2733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 HTML:</a:t>
            </a: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6020525" y="2623550"/>
            <a:ext cx="3341400" cy="22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'#app'</a:t>
            </a:r>
            <a:endParaRPr sz="240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6020525" y="1948125"/>
            <a:ext cx="2733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 JavaScriptu:</a:t>
            </a:r>
            <a:endParaRPr/>
          </a:p>
        </p:txBody>
      </p:sp>
      <p:cxnSp>
        <p:nvCxnSpPr>
          <p:cNvPr id="131" name="Google Shape;131;p26"/>
          <p:cNvCxnSpPr/>
          <p:nvPr/>
        </p:nvCxnSpPr>
        <p:spPr>
          <a:xfrm rot="10800000">
            <a:off x="8188525" y="3919600"/>
            <a:ext cx="822600" cy="870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26"/>
          <p:cNvSpPr txBox="1"/>
          <p:nvPr/>
        </p:nvSpPr>
        <p:spPr>
          <a:xfrm>
            <a:off x="9083725" y="4633250"/>
            <a:ext cx="22740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selektor elementu, který bude Vue ovládat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 sz="3600"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Instance Vue může obsahovat vlastnost data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Tato vlastnost obsahuje objekt, ve kterém budou veškerá data, která chceme v naší aplikaci používat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'#app',</a:t>
            </a:r>
            <a:b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data: 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nazev: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'Moje první aplikace'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Výstup dat do šablony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používá speciální šablonovou syntaxi, pomocí které můžeme vypisovat data do HTML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 vypisování textu do HTML použijeme dvojité složené závorky </a:t>
            </a:r>
            <a:r>
              <a:rPr lang="en-US" sz="2400">
                <a:solidFill>
                  <a:schemeClr val="accent1"/>
                </a:solidFill>
              </a:rPr>
              <a:t>{{ … }}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Jako když používáme v čistém JavaScriptu backticky, jen syntaxe je maličko jiná a používá </a:t>
            </a:r>
            <a:r>
              <a:rPr lang="en-US" sz="2400">
                <a:solidFill>
                  <a:schemeClr val="accent1"/>
                </a:solidFill>
              </a:rPr>
              <a:t>{{ x }}</a:t>
            </a:r>
            <a:r>
              <a:rPr lang="en-US" sz="2400">
                <a:solidFill>
                  <a:srgbClr val="000000"/>
                </a:solidFill>
              </a:rPr>
              <a:t> místo </a:t>
            </a:r>
            <a:r>
              <a:rPr lang="en-US" sz="2400">
                <a:solidFill>
                  <a:schemeClr val="accent1"/>
                </a:solidFill>
              </a:rPr>
              <a:t>${ x }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"app"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&lt;h2&gt;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{{ title }}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&lt;/h2&gt;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4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Výstup dat do šablony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Můžeme takto vypsat jakoukoliv vlastnost, která je obsažena v objektu data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Uvnitř složených závorek můžeme používat i jakýkoliv javascriptový výraz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&lt;div id=</a:t>
            </a:r>
            <a:r>
              <a:rPr lang="en-US" sz="2400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"app"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&gt;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&lt;h2&gt;</a:t>
            </a:r>
            <a:r>
              <a:rPr lang="en-US" sz="24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{{ title }}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&lt;/h2&gt;</a:t>
            </a:r>
            <a:endParaRPr sz="24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&lt;p&gt;</a:t>
            </a:r>
            <a:r>
              <a:rPr lang="en-US" sz="24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{{ pocet + 10 }}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&lt;/p&gt;</a:t>
            </a:r>
            <a:endParaRPr sz="24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&lt;p&gt;</a:t>
            </a:r>
            <a:r>
              <a:rPr lang="en-US" sz="24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{{ pocet &gt; 0 ? 'skladem' : 'objednáme' }}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&lt;/p&gt;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&lt;/div&gt;</a:t>
            </a:r>
            <a:endParaRPr sz="2400">
              <a:solidFill>
                <a:schemeClr val="accen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Direktivy</a:t>
            </a:r>
            <a:endParaRPr sz="3600"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40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Direktivy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Direktivy jsou “příkazy pro Vue”, které neexistují ve standardním HTML, ale Vue je ve své šabloně interpretuje a zařídí se podle nich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Direktivami můžeme na prvky přidávat události, nařizovat, jak se mají data vypisovat, měnit pomocí nich atributy, apod.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Všechny Vue direktivy začínají na </a:t>
            </a:r>
            <a:r>
              <a:rPr lang="en-US" b="1">
                <a:solidFill>
                  <a:schemeClr val="accent1"/>
                </a:solidFill>
              </a:rPr>
              <a:t>v-</a:t>
            </a:r>
            <a:r>
              <a:rPr lang="en-US" b="1" i="1">
                <a:solidFill>
                  <a:schemeClr val="accent1"/>
                </a:solidFill>
              </a:rPr>
              <a:t>název</a:t>
            </a:r>
            <a:endParaRPr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604275" y="1963650"/>
            <a:ext cx="10984500" cy="403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Cyklus v-for</a:t>
            </a:r>
            <a:endParaRPr sz="3600"/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pro vypisování seznamů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786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Cyklus v-for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Pomocí direktivy </a:t>
            </a:r>
            <a:r>
              <a:rPr lang="en-US" sz="2400" b="1">
                <a:solidFill>
                  <a:schemeClr val="accent1"/>
                </a:solidFill>
              </a:rPr>
              <a:t>v-for</a:t>
            </a:r>
            <a:r>
              <a:rPr lang="en-US" sz="2400">
                <a:solidFill>
                  <a:srgbClr val="000000"/>
                </a:solidFill>
              </a:rPr>
              <a:t> můžeme do HTML vypisovat seznamy založené na obsahu pole 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Direktiva postupně prochází prvky pole a opakuje v HTML element na kterém se nachází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body" idx="1"/>
          </p:nvPr>
        </p:nvSpPr>
        <p:spPr>
          <a:xfrm>
            <a:off x="1227875" y="3578675"/>
            <a:ext cx="6482700" cy="27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&lt;li </a:t>
            </a:r>
            <a:r>
              <a:rPr lang="en-US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v-for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"jmeno in jmena"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{{ jmeno }}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&lt;/li&gt;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1"/>
          </p:nvPr>
        </p:nvSpPr>
        <p:spPr>
          <a:xfrm>
            <a:off x="7371475" y="5408350"/>
            <a:ext cx="4282200" cy="13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jmena: ['Jana', 'Eva', …] }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" name="Google Shape;271;p46"/>
          <p:cNvSpPr/>
          <p:nvPr/>
        </p:nvSpPr>
        <p:spPr>
          <a:xfrm>
            <a:off x="6474585" y="4784900"/>
            <a:ext cx="1236000" cy="1170550"/>
          </a:xfrm>
          <a:custGeom>
            <a:avLst/>
            <a:gdLst/>
            <a:ahLst/>
            <a:cxnLst/>
            <a:rect l="l" t="t" r="r" b="b"/>
            <a:pathLst>
              <a:path w="49440" h="46822" extrusionOk="0">
                <a:moveTo>
                  <a:pt x="49440" y="46822"/>
                </a:moveTo>
                <a:cubicBezTo>
                  <a:pt x="44436" y="46483"/>
                  <a:pt x="27302" y="47756"/>
                  <a:pt x="19413" y="44787"/>
                </a:cubicBezTo>
                <a:cubicBezTo>
                  <a:pt x="11525" y="41818"/>
                  <a:pt x="5332" y="36474"/>
                  <a:pt x="2109" y="29009"/>
                </a:cubicBezTo>
                <a:cubicBezTo>
                  <a:pt x="-1114" y="21545"/>
                  <a:pt x="412" y="4835"/>
                  <a:pt x="73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62842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Cyklus v-for a pole objektů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1"/>
          </p:nvPr>
        </p:nvSpPr>
        <p:spPr>
          <a:xfrm>
            <a:off x="603750" y="3729950"/>
            <a:ext cx="10984500" cy="18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&lt;li </a:t>
            </a:r>
            <a:r>
              <a:rPr lang="en-US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v-for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osoba</a:t>
            </a:r>
            <a:r>
              <a:rPr lang="en-US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in lidi"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{{ </a:t>
            </a:r>
            <a:r>
              <a:rPr lang="en-US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osoba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.jmeno }} - {{ </a:t>
            </a:r>
            <a:r>
              <a:rPr lang="en-US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osoba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.vek }}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&lt;/li&gt;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6588375" y="1647650"/>
            <a:ext cx="5000400" cy="20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lidi: [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{ jmeno: 'Jana', vek: 28 },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{ jmeno: 'Eva', vek: 32 }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]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Google Shape;279;p47"/>
          <p:cNvSpPr/>
          <p:nvPr/>
        </p:nvSpPr>
        <p:spPr>
          <a:xfrm>
            <a:off x="5625673" y="2093225"/>
            <a:ext cx="1079775" cy="1908525"/>
          </a:xfrm>
          <a:custGeom>
            <a:avLst/>
            <a:gdLst/>
            <a:ahLst/>
            <a:cxnLst/>
            <a:rect l="l" t="t" r="r" b="b"/>
            <a:pathLst>
              <a:path w="43191" h="76341" extrusionOk="0">
                <a:moveTo>
                  <a:pt x="43191" y="0"/>
                </a:moveTo>
                <a:cubicBezTo>
                  <a:pt x="38017" y="1018"/>
                  <a:pt x="19271" y="-594"/>
                  <a:pt x="12146" y="6107"/>
                </a:cubicBezTo>
                <a:cubicBezTo>
                  <a:pt x="5021" y="12808"/>
                  <a:pt x="2052" y="28500"/>
                  <a:pt x="440" y="40206"/>
                </a:cubicBezTo>
                <a:cubicBezTo>
                  <a:pt x="-1172" y="51912"/>
                  <a:pt x="2137" y="70319"/>
                  <a:pt x="2476" y="7634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02577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Cyklus v-for a index položky pole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Někdy potřebujeme znát index v poli, na kterém se právě zobrazovaný prvek nachází. Použijeme následující syntaxi:</a:t>
            </a:r>
            <a:endParaRPr sz="2400"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1"/>
          </p:nvPr>
        </p:nvSpPr>
        <p:spPr>
          <a:xfrm>
            <a:off x="1227875" y="3587025"/>
            <a:ext cx="8620200" cy="27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&lt;li </a:t>
            </a:r>
            <a:r>
              <a:rPr lang="en-US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v-for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"(jmeno, index) in jmena"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{{ index }} - {{ jmeno }}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&lt;/li&gt;</a:t>
            </a:r>
            <a:b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1"/>
          </p:nvPr>
        </p:nvSpPr>
        <p:spPr>
          <a:xfrm>
            <a:off x="5712650" y="5594925"/>
            <a:ext cx="42822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jmena: ['Jana', 'Eva', …] }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p48"/>
          <p:cNvSpPr txBox="1"/>
          <p:nvPr/>
        </p:nvSpPr>
        <p:spPr>
          <a:xfrm>
            <a:off x="3422750" y="2717650"/>
            <a:ext cx="1959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této proměnné se uloží položka pole</a:t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5802050" y="2717650"/>
            <a:ext cx="35499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druhé proměnné v závorce se uloží index položky v poli (číslovaný od 0)</a:t>
            </a:r>
            <a:endParaRPr/>
          </a:p>
        </p:txBody>
      </p:sp>
      <p:cxnSp>
        <p:nvCxnSpPr>
          <p:cNvPr id="290" name="Google Shape;290;p48"/>
          <p:cNvCxnSpPr/>
          <p:nvPr/>
        </p:nvCxnSpPr>
        <p:spPr>
          <a:xfrm>
            <a:off x="4746000" y="3379275"/>
            <a:ext cx="0" cy="5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8"/>
          <p:cNvCxnSpPr/>
          <p:nvPr/>
        </p:nvCxnSpPr>
        <p:spPr>
          <a:xfrm>
            <a:off x="6336450" y="3379275"/>
            <a:ext cx="0" cy="5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722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V-for a 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Pomocí v-for lze procházet i vlastnosti objektu</a:t>
            </a:r>
            <a:endParaRPr sz="2400"/>
          </a:p>
        </p:txBody>
      </p:sp>
      <p:sp>
        <p:nvSpPr>
          <p:cNvPr id="298" name="Google Shape;298;p49"/>
          <p:cNvSpPr txBox="1">
            <a:spLocks noGrp="1"/>
          </p:cNvSpPr>
          <p:nvPr>
            <p:ph type="body" idx="1"/>
          </p:nvPr>
        </p:nvSpPr>
        <p:spPr>
          <a:xfrm>
            <a:off x="1227875" y="3116604"/>
            <a:ext cx="10108800" cy="24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&lt;li 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v-for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"(hodnota, vlastnost, index) in osoba"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{{ index }} - {{ vlastnost}}: {{ hodnota }}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&lt;/li&gt;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 sz="24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7498700" y="4848500"/>
            <a:ext cx="4282200" cy="181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osoba: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jmeno: 'Jana',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vek: 28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0" name="Google Shape;300;p49"/>
          <p:cNvSpPr txBox="1"/>
          <p:nvPr/>
        </p:nvSpPr>
        <p:spPr>
          <a:xfrm>
            <a:off x="2697500" y="2323225"/>
            <a:ext cx="2684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této proměnné se uloží hodnota vlastnosti objektu</a:t>
            </a:r>
            <a:endParaRPr/>
          </a:p>
        </p:txBody>
      </p:sp>
      <p:sp>
        <p:nvSpPr>
          <p:cNvPr id="301" name="Google Shape;301;p49"/>
          <p:cNvSpPr txBox="1"/>
          <p:nvPr/>
        </p:nvSpPr>
        <p:spPr>
          <a:xfrm>
            <a:off x="5802050" y="2323225"/>
            <a:ext cx="15651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Název vlastnosti objektu</a:t>
            </a:r>
            <a:endParaRPr/>
          </a:p>
        </p:txBody>
      </p:sp>
      <p:cxnSp>
        <p:nvCxnSpPr>
          <p:cNvPr id="302" name="Google Shape;302;p49"/>
          <p:cNvCxnSpPr/>
          <p:nvPr/>
        </p:nvCxnSpPr>
        <p:spPr>
          <a:xfrm>
            <a:off x="4746000" y="2927014"/>
            <a:ext cx="0" cy="510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9"/>
          <p:cNvCxnSpPr/>
          <p:nvPr/>
        </p:nvCxnSpPr>
        <p:spPr>
          <a:xfrm>
            <a:off x="6336450" y="2927014"/>
            <a:ext cx="0" cy="510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9"/>
          <p:cNvSpPr txBox="1"/>
          <p:nvPr/>
        </p:nvSpPr>
        <p:spPr>
          <a:xfrm>
            <a:off x="7596075" y="2323225"/>
            <a:ext cx="17940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 (pořadí) vlastnosti v objektu</a:t>
            </a:r>
            <a:endParaRPr/>
          </a:p>
        </p:txBody>
      </p:sp>
      <p:cxnSp>
        <p:nvCxnSpPr>
          <p:cNvPr id="305" name="Google Shape;305;p49"/>
          <p:cNvCxnSpPr/>
          <p:nvPr/>
        </p:nvCxnSpPr>
        <p:spPr>
          <a:xfrm>
            <a:off x="7952325" y="2902575"/>
            <a:ext cx="0" cy="5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9"/>
          <p:cNvSpPr txBox="1"/>
          <p:nvPr/>
        </p:nvSpPr>
        <p:spPr>
          <a:xfrm>
            <a:off x="4186150" y="5014775"/>
            <a:ext cx="2684400" cy="1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Výsledek: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0 - jmeno: Jana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1 - vek: 28</a:t>
            </a:r>
            <a:br>
              <a:rPr lang="en-US"/>
            </a:br>
            <a:br>
              <a:rPr lang="en-US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157450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Metody</a:t>
            </a:r>
            <a:endParaRPr sz="3600"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Instance Vue samozřejmě může mít i metody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Jsou uzavřené pod vlastností </a:t>
            </a:r>
            <a:r>
              <a:rPr lang="en-US" sz="2400" b="1"/>
              <a:t>methods </a:t>
            </a:r>
            <a:r>
              <a:rPr lang="en-US" sz="2400"/>
              <a:t>dané vue instance</a:t>
            </a:r>
            <a:endParaRPr sz="2400"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1533175" y="2664575"/>
            <a:ext cx="5235900" cy="40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new 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Vue({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el: </a:t>
            </a:r>
            <a:r>
              <a:rPr lang="en-US" sz="2400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'#app',</a:t>
            </a:r>
            <a:br>
              <a:rPr lang="en-US" sz="2400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</a:t>
            </a:r>
            <a:r>
              <a:rPr lang="en-US" sz="2400">
                <a:solidFill>
                  <a:schemeClr val="accent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methods: {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	pozdrav: function() {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		return </a:t>
            </a:r>
            <a:r>
              <a:rPr lang="en-US" sz="2400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'ahoj'</a:t>
            </a: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	}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</a:t>
            </a:r>
            <a:r>
              <a:rPr lang="en-US" sz="2400">
                <a:solidFill>
                  <a:schemeClr val="accent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b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US" sz="24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});</a:t>
            </a:r>
            <a:endParaRPr sz="24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Výstup dat do šablony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Pokud funkce vrací nějakou hodnotu, můžeme její výsledek vypsat do šablony stejně jako jakákoliv jiná data. </a:t>
            </a:r>
            <a:endParaRPr sz="2400"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1533175" y="2933350"/>
            <a:ext cx="9946800" cy="15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"app"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&lt;p&gt;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{{ pozdrav() }}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4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1"/>
          </p:nvPr>
        </p:nvSpPr>
        <p:spPr>
          <a:xfrm>
            <a:off x="964650" y="4942875"/>
            <a:ext cx="105153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Mezi složenými závorkami voláme funkci - funkce se vykoná a její výsledek se pak interpoluje do HTML šablony. 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Metody a přístup k datům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'#app'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2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jmeno: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'Alena'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methods: 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pozdrav() 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	return 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'Ahoj, jsem '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this.jmeno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}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354650" y="1566400"/>
            <a:ext cx="5641800" cy="25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Veškerá data a metody jsou ve Vue instanci dostupná jednoduše přes </a:t>
            </a:r>
            <a:r>
              <a:rPr lang="en-US" sz="2400" b="1">
                <a:solidFill>
                  <a:schemeClr val="accent1"/>
                </a:solidFill>
              </a:rPr>
              <a:t>this</a:t>
            </a:r>
            <a:r>
              <a:rPr lang="en-US" sz="2400"/>
              <a:t>. </a:t>
            </a:r>
            <a:endParaRPr sz="2400"/>
          </a:p>
        </p:txBody>
      </p:sp>
      <p:sp>
        <p:nvSpPr>
          <p:cNvPr id="185" name="Google Shape;185;p34"/>
          <p:cNvSpPr/>
          <p:nvPr/>
        </p:nvSpPr>
        <p:spPr>
          <a:xfrm>
            <a:off x="4460175" y="2970150"/>
            <a:ext cx="2516225" cy="1588700"/>
          </a:xfrm>
          <a:custGeom>
            <a:avLst/>
            <a:gdLst/>
            <a:ahLst/>
            <a:cxnLst/>
            <a:rect l="l" t="t" r="r" b="b"/>
            <a:pathLst>
              <a:path w="100649" h="63548" extrusionOk="0">
                <a:moveTo>
                  <a:pt x="100649" y="63548"/>
                </a:moveTo>
                <a:cubicBezTo>
                  <a:pt x="95255" y="55062"/>
                  <a:pt x="85059" y="23222"/>
                  <a:pt x="68284" y="12631"/>
                </a:cubicBezTo>
                <a:cubicBezTo>
                  <a:pt x="51509" y="2040"/>
                  <a:pt x="11381" y="2105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ACHTUNG! Důležité!!!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604275" y="1341575"/>
            <a:ext cx="4823700" cy="4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 HTML šabloně k datům a metodám Vue instance přistupujeme vždy bez this a píšeme pouze jejich jména: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&lt;div id=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"app"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{{ jmeno }}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{{ pozdrav() }}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6690625" y="2426200"/>
            <a:ext cx="5214000" cy="40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1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'#app'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data: {</a:t>
            </a:r>
            <a:br>
              <a:rPr lang="en-US" sz="1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jmeno: </a:t>
            </a:r>
            <a:r>
              <a:rPr lang="en-US" sz="1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'Alena'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methods: {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pozdrav() {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-US" sz="1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this.prejmenujSe()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	return </a:t>
            </a:r>
            <a:r>
              <a:rPr lang="en-US" sz="1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'Ahoj, jsem '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-US" sz="1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this.jmeno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},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prejmenujSe() {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-US" sz="1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this.jmeno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'Jana'</a:t>
            </a: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},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4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6589025" y="1341575"/>
            <a:ext cx="48237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 javaScriptu se musíme uvnitř metod odkazovat na data a jiné metody vždy pomocí this: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Vue.js</a:t>
            </a:r>
            <a:endParaRPr sz="3600"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Reaktivní javascriptový framework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Přístup k datům a metodám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/>
              <a:t>V HTML šabloně:</a:t>
            </a:r>
            <a:endParaRPr b="1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všechny vlastnosti (data) a metody uvádíme pouze jako jejich názvy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nepoužíváme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this</a:t>
            </a:r>
            <a:br>
              <a:rPr lang="en-US"/>
            </a:b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/>
              <a:t>V JavaScriptu uvnitř metod Vue instance:</a:t>
            </a:r>
            <a:endParaRPr b="1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ke všem vlastnostem a metodám přistupujeme přes </a:t>
            </a:r>
            <a:r>
              <a:rPr lang="en-US" b="1"/>
              <a:t>this </a:t>
            </a:r>
            <a:r>
              <a:rPr lang="en-US"/>
              <a:t>a jejich jméno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 všechny metody a data zpřístupňuje </a:t>
            </a:r>
            <a:r>
              <a:rPr lang="en-US" b="1"/>
              <a:t>rovnou přímo pod this</a:t>
            </a:r>
            <a:r>
              <a:rPr lang="en-US"/>
              <a:t>.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Už neuvádíme žádné </a:t>
            </a:r>
            <a:r>
              <a:rPr lang="en-US" i="1"/>
              <a:t>this.data.xxx</a:t>
            </a:r>
            <a:r>
              <a:rPr lang="en-US"/>
              <a:t> nebo </a:t>
            </a:r>
            <a:r>
              <a:rPr lang="en-US" i="1"/>
              <a:t>this.methods.yyy()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</a:t>
            </a:r>
            <a:endParaRPr sz="3600"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603750" y="1363100"/>
            <a:ext cx="109845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Přidáváme pomocí direktivy </a:t>
            </a:r>
            <a:r>
              <a:rPr lang="en-US" sz="2400" b="1">
                <a:solidFill>
                  <a:schemeClr val="accent1"/>
                </a:solidFill>
              </a:rPr>
              <a:t>v-on:událost</a:t>
            </a:r>
            <a:endParaRPr sz="2400" b="1">
              <a:solidFill>
                <a:schemeClr val="accen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Jako hodnotu uvedeme kód, který se má provést, nebo (většinou) název metody, která se má zavolat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1048300" y="3112100"/>
            <a:ext cx="10245900" cy="8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"ahoj"</a:t>
            </a:r>
            <a:r>
              <a:rPr lang="en-US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Tlačítko &lt;/button&gt;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6530300" y="4204300"/>
            <a:ext cx="42822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methods: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ahoj()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this.zprava =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'Ahoj'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5742903" y="3702200"/>
            <a:ext cx="1153850" cy="1105925"/>
          </a:xfrm>
          <a:custGeom>
            <a:avLst/>
            <a:gdLst/>
            <a:ahLst/>
            <a:cxnLst/>
            <a:rect l="l" t="t" r="r" b="b"/>
            <a:pathLst>
              <a:path w="46154" h="44237" extrusionOk="0">
                <a:moveTo>
                  <a:pt x="3017" y="0"/>
                </a:moveTo>
                <a:cubicBezTo>
                  <a:pt x="2598" y="4118"/>
                  <a:pt x="-1381" y="17660"/>
                  <a:pt x="504" y="24710"/>
                </a:cubicBezTo>
                <a:cubicBezTo>
                  <a:pt x="2389" y="31760"/>
                  <a:pt x="6717" y="39089"/>
                  <a:pt x="14325" y="42300"/>
                </a:cubicBezTo>
                <a:cubicBezTo>
                  <a:pt x="21933" y="45511"/>
                  <a:pt x="40849" y="43696"/>
                  <a:pt x="46154" y="43975"/>
                </a:cubicBezTo>
              </a:path>
            </a:pathLst>
          </a:cu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Modifikátory událostí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Za direktivou pro události může být za tečkou uveden tzv. modifikátor.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Modifikátor mění, kdy událost nastane. Např. u kliknutí můžeme mít modifikátory pro konkrétní tlačítko myši:</a:t>
            </a:r>
            <a:endParaRPr sz="2400"/>
          </a:p>
        </p:txBody>
      </p:sp>
      <p:sp>
        <p:nvSpPr>
          <p:cNvPr id="233" name="Google Shape;233;p41"/>
          <p:cNvSpPr txBox="1">
            <a:spLocks noGrp="1"/>
          </p:cNvSpPr>
          <p:nvPr>
            <p:ph type="body" idx="1"/>
          </p:nvPr>
        </p:nvSpPr>
        <p:spPr>
          <a:xfrm>
            <a:off x="1058175" y="3333000"/>
            <a:ext cx="10245900" cy="266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.left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"levyKlik"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Levé &lt;/button&gt;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.middle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"prostredniKlik"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Prostřední &lt;/button&gt;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.right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"pravyKlik"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Pravé &lt;/button&gt;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Klávesové 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Klávesové události keydown, keyup, keypress mohou např. mít modifikáry pro konkrétní stiknutou klávesu</a:t>
            </a:r>
            <a:endParaRPr sz="2400"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1406975" y="2819450"/>
            <a:ext cx="102459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&lt;input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v-on:keyup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.space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"stisknutMezernik"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&lt;input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v-on:keyup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.enter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"stisknutEnter"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&lt;input </a:t>
            </a:r>
            <a:r>
              <a:rPr lang="en-US" sz="2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v-on:keyup</a:t>
            </a:r>
            <a:r>
              <a:rPr lang="en-US" sz="20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.delete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"stisknutDelete"</a:t>
            </a:r>
            <a:r>
              <a:rPr lang="en-US" sz="2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964650" y="4737925"/>
            <a:ext cx="108111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Pozor, stejně jako v “obyčejném” javascriptu jsou klávesové události přidat pouze na prvky, které reagují na klávesy (např. input, kam jde psát)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Nejdou přidat na jiné HTML prvky </a:t>
            </a:r>
            <a:r>
              <a:rPr lang="en-US" sz="1600">
                <a:solidFill>
                  <a:srgbClr val="999999"/>
                </a:solidFill>
              </a:rPr>
              <a:t>(musíme jinak, na celý dokument, ukážeme si později)</a:t>
            </a:r>
            <a:endParaRPr sz="1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Jako hodnota direktivy pro událost uvádíme buď název funkce (bez závorek)</a:t>
            </a:r>
            <a:br>
              <a:rPr lang="en-US" sz="2400"/>
            </a:br>
            <a:br>
              <a:rPr lang="en-US" sz="1000"/>
            </a:br>
            <a:r>
              <a:rPr lang="en-US" sz="2400"/>
              <a:t>… nebo … </a:t>
            </a:r>
            <a:br>
              <a:rPr lang="en-US" sz="2400"/>
            </a:br>
            <a:endParaRPr sz="10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Můžeme uvést přímo javascriptový příkaz, který chceme provést.</a:t>
            </a:r>
            <a:br>
              <a:rPr lang="en-US" sz="2400"/>
            </a:br>
            <a:r>
              <a:rPr lang="en-US" sz="2400"/>
              <a:t>To může být např. volání funkce nebo cokoliv jiného.</a:t>
            </a:r>
            <a:endParaRPr sz="2400"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1306000" y="4409700"/>
            <a:ext cx="10245900" cy="21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2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"pozdrav"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Tlačítko &lt;/button&gt;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2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"rekni()"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Tlačítko &lt;/button&gt;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2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"pocet++"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Tlačítko &lt;/button&gt;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object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Pokud událost navážeme přímo na název funkce, předává se do funkce automaticky event object”</a:t>
            </a:r>
            <a:endParaRPr sz="2400"/>
          </a:p>
        </p:txBody>
      </p:sp>
      <p:sp>
        <p:nvSpPr>
          <p:cNvPr id="255" name="Google Shape;255;p44"/>
          <p:cNvSpPr txBox="1">
            <a:spLocks noGrp="1"/>
          </p:cNvSpPr>
          <p:nvPr>
            <p:ph type="body" idx="1"/>
          </p:nvPr>
        </p:nvSpPr>
        <p:spPr>
          <a:xfrm>
            <a:off x="1306000" y="2768950"/>
            <a:ext cx="102459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&lt;button </a:t>
            </a: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v-on:click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2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"pozdrav"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 Tlačítko &lt;/button&gt;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1306000" y="3833850"/>
            <a:ext cx="8747700" cy="25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methods: 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pozdrav(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4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v proměnné event máme popis události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4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framework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/>
              <a:t>systém psaní aplikací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stále používáme JavaScript, ale framework definuje architekturu a celkovou skladbu a systémový design aplikace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JS frameworků existuje nepřeberné množství, možná jste slyšeli o: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React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Angular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Vue.js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… a stovky dalších</a:t>
            </a:r>
            <a:br>
              <a:rPr lang="en-US" sz="1800">
                <a:solidFill>
                  <a:srgbClr val="999999"/>
                </a:solidFill>
              </a:rPr>
            </a:br>
            <a:endParaRPr sz="1800">
              <a:solidFill>
                <a:srgbClr val="999999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Obvykle se používají pro tvorbu tzv. </a:t>
            </a:r>
            <a:r>
              <a:rPr lang="en-US" sz="2400">
                <a:solidFill>
                  <a:schemeClr val="accent1"/>
                </a:solidFill>
              </a:rPr>
              <a:t>single page applications </a:t>
            </a:r>
            <a:r>
              <a:rPr lang="en-US" sz="2400">
                <a:solidFill>
                  <a:srgbClr val="000000"/>
                </a:solidFill>
              </a:rPr>
              <a:t>(SPA)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framework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vuejs.org</a:t>
            </a:r>
            <a:endParaRPr sz="7200" b="1">
              <a:solidFill>
                <a:srgbClr val="999999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rgbClr val="999999"/>
                </a:solidFill>
              </a:rPr>
              <a:t>Dokumentace + návody</a:t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Naše první aplikace</a:t>
            </a:r>
            <a:endParaRPr sz="360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Instalace Vue.js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Vue.js </a:t>
            </a:r>
            <a:r>
              <a:rPr lang="en-US" sz="2400" dirty="0" err="1"/>
              <a:t>lze</a:t>
            </a:r>
            <a:r>
              <a:rPr lang="en-US" sz="2400" dirty="0"/>
              <a:t> do </a:t>
            </a:r>
            <a:r>
              <a:rPr lang="en-US" sz="2400" dirty="0" err="1"/>
              <a:t>stránky</a:t>
            </a:r>
            <a:r>
              <a:rPr lang="en-US" sz="2400" dirty="0"/>
              <a:t> </a:t>
            </a:r>
            <a:r>
              <a:rPr lang="en-US" sz="2400" dirty="0" err="1"/>
              <a:t>připojit</a:t>
            </a:r>
            <a:r>
              <a:rPr lang="en-US" sz="2400" dirty="0"/>
              <a:t> </a:t>
            </a:r>
            <a:r>
              <a:rPr lang="en-US" sz="2400" dirty="0" err="1"/>
              <a:t>několika</a:t>
            </a:r>
            <a:r>
              <a:rPr lang="en-US" sz="2400" dirty="0"/>
              <a:t> </a:t>
            </a:r>
            <a:r>
              <a:rPr lang="en-US" sz="2400" dirty="0" err="1"/>
              <a:t>způsoby</a:t>
            </a: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 err="1"/>
              <a:t>Lokální</a:t>
            </a:r>
            <a:r>
              <a:rPr lang="en-US" sz="2400" dirty="0"/>
              <a:t> </a:t>
            </a:r>
            <a:r>
              <a:rPr lang="en-US" sz="2400" dirty="0" err="1"/>
              <a:t>instalace</a:t>
            </a:r>
            <a:r>
              <a:rPr lang="en-US" sz="2400" dirty="0"/>
              <a:t> - </a:t>
            </a:r>
            <a:r>
              <a:rPr lang="en-US" sz="2400" dirty="0" err="1"/>
              <a:t>stažení</a:t>
            </a:r>
            <a:r>
              <a:rPr lang="en-US" sz="2400" dirty="0"/>
              <a:t> .</a:t>
            </a:r>
            <a:r>
              <a:rPr lang="en-US" sz="2400" dirty="0" err="1"/>
              <a:t>js</a:t>
            </a:r>
            <a:r>
              <a:rPr lang="en-US" sz="2400" dirty="0"/>
              <a:t> </a:t>
            </a:r>
            <a:r>
              <a:rPr lang="en-US" sz="2400" dirty="0" err="1"/>
              <a:t>souboru</a:t>
            </a:r>
            <a:r>
              <a:rPr lang="en-US" sz="2400" dirty="0"/>
              <a:t> a </a:t>
            </a:r>
            <a:r>
              <a:rPr lang="en-US" sz="2400" dirty="0" err="1"/>
              <a:t>napojení</a:t>
            </a:r>
            <a:r>
              <a:rPr lang="en-US" sz="2400" dirty="0"/>
              <a:t> do </a:t>
            </a:r>
            <a:r>
              <a:rPr lang="en-US" sz="2400" dirty="0" err="1"/>
              <a:t>stránky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CDN - </a:t>
            </a:r>
            <a:r>
              <a:rPr lang="en-US" sz="2400" dirty="0" err="1"/>
              <a:t>napojení</a:t>
            </a:r>
            <a:r>
              <a:rPr lang="en-US" sz="2400" dirty="0"/>
              <a:t> </a:t>
            </a:r>
            <a:r>
              <a:rPr lang="en-US" sz="2400" dirty="0" err="1"/>
              <a:t>souboru</a:t>
            </a:r>
            <a:r>
              <a:rPr lang="en-US" sz="2400" dirty="0"/>
              <a:t> z </a:t>
            </a:r>
            <a:r>
              <a:rPr lang="en-US" sz="2400" dirty="0" err="1"/>
              <a:t>internetu</a:t>
            </a:r>
            <a:r>
              <a:rPr lang="en-US" sz="2400" dirty="0"/>
              <a:t> (</a:t>
            </a:r>
            <a:r>
              <a:rPr lang="en-US" sz="2400" dirty="0" err="1"/>
              <a:t>nejjednodušší</a:t>
            </a:r>
            <a:r>
              <a:rPr lang="en-US" sz="2400" dirty="0"/>
              <a:t>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NPM - </a:t>
            </a:r>
            <a:r>
              <a:rPr lang="en-US" sz="2400" dirty="0" err="1"/>
              <a:t>přes</a:t>
            </a:r>
            <a:r>
              <a:rPr lang="en-US" sz="2400" dirty="0"/>
              <a:t> </a:t>
            </a:r>
            <a:r>
              <a:rPr lang="en-US" sz="2400" dirty="0" err="1"/>
              <a:t>javascriptový</a:t>
            </a:r>
            <a:r>
              <a:rPr lang="en-US" sz="2400" dirty="0"/>
              <a:t> </a:t>
            </a:r>
            <a:r>
              <a:rPr lang="en-US" sz="2400" dirty="0" err="1"/>
              <a:t>balíčkovací</a:t>
            </a:r>
            <a:r>
              <a:rPr lang="en-US" sz="2400" dirty="0"/>
              <a:t> </a:t>
            </a:r>
            <a:r>
              <a:rPr lang="en-US" sz="2400" dirty="0" err="1"/>
              <a:t>systém</a:t>
            </a:r>
            <a:r>
              <a:rPr lang="cs-CZ" sz="2400" dirty="0"/>
              <a:t> (a s pomocí </a:t>
            </a:r>
            <a:r>
              <a:rPr lang="cs-CZ" sz="2400" dirty="0" err="1"/>
              <a:t>webpacku</a:t>
            </a:r>
            <a:r>
              <a:rPr lang="cs-CZ" sz="2400" dirty="0"/>
              <a:t>) 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 dirty="0"/>
              <a:t>CLI - </a:t>
            </a:r>
            <a:r>
              <a:rPr lang="en-US" sz="2400" dirty="0" err="1"/>
              <a:t>vytváření</a:t>
            </a:r>
            <a:r>
              <a:rPr lang="en-US" sz="2400" dirty="0"/>
              <a:t> </a:t>
            </a:r>
            <a:r>
              <a:rPr lang="en-US" sz="2400" dirty="0" err="1"/>
              <a:t>kostry</a:t>
            </a:r>
            <a:r>
              <a:rPr lang="en-US" sz="2400" dirty="0"/>
              <a:t> </a:t>
            </a:r>
            <a:r>
              <a:rPr lang="en-US" sz="2400" dirty="0" err="1"/>
              <a:t>aplikace</a:t>
            </a:r>
            <a:r>
              <a:rPr lang="en-US" sz="2400" dirty="0"/>
              <a:t> </a:t>
            </a:r>
            <a:r>
              <a:rPr lang="en-US" sz="2400" dirty="0" err="1"/>
              <a:t>přes</a:t>
            </a:r>
            <a:r>
              <a:rPr lang="en-US" sz="2400" dirty="0"/>
              <a:t> </a:t>
            </a:r>
            <a:r>
              <a:rPr lang="en-US" sz="2400" dirty="0" err="1"/>
              <a:t>nástroj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příkazové</a:t>
            </a:r>
            <a:r>
              <a:rPr lang="en-US" sz="2400" dirty="0"/>
              <a:t> </a:t>
            </a:r>
            <a:r>
              <a:rPr lang="en-US" sz="2400" dirty="0" err="1"/>
              <a:t>řádce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Instalace z CDN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Do stránky napojíme skript přímo z internetu:</a:t>
            </a: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964650" y="5514025"/>
            <a:ext cx="10515300" cy="6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https://vuejs.org/v2/guide/installation.html#CDN</a:t>
            </a:r>
            <a:endParaRPr sz="2400"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964650" y="2655100"/>
            <a:ext cx="10767900" cy="7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rgbClr val="2973B7"/>
                </a:solidFill>
                <a:latin typeface="Roboto Mono"/>
                <a:ea typeface="Roboto Mono"/>
                <a:cs typeface="Roboto Mono"/>
                <a:sym typeface="Roboto Mono"/>
              </a:rPr>
              <a:t>&lt;script src=</a:t>
            </a:r>
            <a:r>
              <a:rPr lang="en-US" sz="200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"https://cdn.jsdelivr.net/npm/vue/dist/vue.js"</a:t>
            </a:r>
            <a:r>
              <a:rPr lang="en-US" sz="2000">
                <a:solidFill>
                  <a:srgbClr val="2973B7"/>
                </a:solidFill>
                <a:latin typeface="Roboto Mono"/>
                <a:ea typeface="Roboto Mono"/>
                <a:cs typeface="Roboto Mono"/>
                <a:sym typeface="Roboto Mono"/>
              </a:rPr>
              <a:t>&gt;&lt;/script&gt;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Lokální instalace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Z webu vuejs.org si stáhneme poslední verzi Vue.js, soubor přiložíme k naší HTML stránce a napojíme do stránky jako jakýkoliv jiný skript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Existují verze: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Produkční </a:t>
            </a:r>
            <a:r>
              <a:rPr lang="en-US" sz="2400"/>
              <a:t>- měla by se používat na hotové weby, které vystavujeme do internetu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Vývojová </a:t>
            </a:r>
            <a:r>
              <a:rPr lang="en-US"/>
              <a:t>- vypisuje do konzole všechny možné chyby a varování - měla by se používat pro vývoj</a:t>
            </a:r>
            <a:br>
              <a:rPr lang="en-US"/>
            </a:br>
            <a:r>
              <a:rPr lang="en-US"/>
              <a:t>(bude součástí všech našich příkladů)</a:t>
            </a: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964650" y="5514025"/>
            <a:ext cx="10515300" cy="6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https://vuejs.org/v2/guide/installation.html#Direct-lt-script-gt-Include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1837</Words>
  <Application>Microsoft Office PowerPoint</Application>
  <PresentationFormat>Širokoúhlá obrazovka</PresentationFormat>
  <Paragraphs>174</Paragraphs>
  <Slides>36</Slides>
  <Notes>36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36</vt:i4>
      </vt:variant>
    </vt:vector>
  </HeadingPairs>
  <TitlesOfParts>
    <vt:vector size="44" baseType="lpstr">
      <vt:lpstr>Roboto Mono Medium</vt:lpstr>
      <vt:lpstr>Arial</vt:lpstr>
      <vt:lpstr>Open Sans</vt:lpstr>
      <vt:lpstr>Calibri</vt:lpstr>
      <vt:lpstr>Open Sans Light</vt:lpstr>
      <vt:lpstr>Roboto Mono</vt:lpstr>
      <vt:lpstr>Amatic SC</vt:lpstr>
      <vt:lpstr>Motiv Office</vt:lpstr>
      <vt:lpstr>Úvod do Vue.js </vt:lpstr>
      <vt:lpstr>Použití materiálů</vt:lpstr>
      <vt:lpstr>Vue.js</vt:lpstr>
      <vt:lpstr>JavaScript framework</vt:lpstr>
      <vt:lpstr>JavaScript framework</vt:lpstr>
      <vt:lpstr>Naše první aplikace</vt:lpstr>
      <vt:lpstr>Instalace Vue.js</vt:lpstr>
      <vt:lpstr>Instalace z CDN</vt:lpstr>
      <vt:lpstr>Lokální instalace</vt:lpstr>
      <vt:lpstr>Lokální instalace</vt:lpstr>
      <vt:lpstr>Založení Vue.js instance</vt:lpstr>
      <vt:lpstr>Template</vt:lpstr>
      <vt:lpstr>Template aplikace</vt:lpstr>
      <vt:lpstr>Data</vt:lpstr>
      <vt:lpstr>Data</vt:lpstr>
      <vt:lpstr>Výstup dat do šablony</vt:lpstr>
      <vt:lpstr>Výstup dat do šablony</vt:lpstr>
      <vt:lpstr>Direktivy</vt:lpstr>
      <vt:lpstr>Direktivy</vt:lpstr>
      <vt:lpstr>Cyklus v-for</vt:lpstr>
      <vt:lpstr>Cyklus v-for</vt:lpstr>
      <vt:lpstr>Cyklus v-for a pole objektů</vt:lpstr>
      <vt:lpstr>Cyklus v-for a index položky pole</vt:lpstr>
      <vt:lpstr>V-for a objekt</vt:lpstr>
      <vt:lpstr>Metody</vt:lpstr>
      <vt:lpstr>Metody</vt:lpstr>
      <vt:lpstr>Výstup dat do šablony</vt:lpstr>
      <vt:lpstr>Metody a přístup k datům</vt:lpstr>
      <vt:lpstr>ACHTUNG! Důležité!!!</vt:lpstr>
      <vt:lpstr>Přístup k datům a metodám</vt:lpstr>
      <vt:lpstr>Události</vt:lpstr>
      <vt:lpstr>Události</vt:lpstr>
      <vt:lpstr>Modifikátory událostí</vt:lpstr>
      <vt:lpstr>Klávesové události</vt:lpstr>
      <vt:lpstr>Události</vt:lpstr>
      <vt:lpstr>Event object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Vue.js </dc:title>
  <cp:lastModifiedBy>Petr Sedláček</cp:lastModifiedBy>
  <cp:revision>2</cp:revision>
  <dcterms:modified xsi:type="dcterms:W3CDTF">2020-05-27T15:28:55Z</dcterms:modified>
</cp:coreProperties>
</file>